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81" r:id="rId1"/>
  </p:sldMasterIdLst>
  <p:notesMasterIdLst>
    <p:notesMasterId r:id="rId27"/>
  </p:notesMasterIdLst>
  <p:sldIdLst>
    <p:sldId id="256" r:id="rId2"/>
    <p:sldId id="262" r:id="rId3"/>
    <p:sldId id="265" r:id="rId4"/>
    <p:sldId id="288" r:id="rId5"/>
    <p:sldId id="289" r:id="rId6"/>
    <p:sldId id="267" r:id="rId7"/>
    <p:sldId id="291" r:id="rId8"/>
    <p:sldId id="286" r:id="rId9"/>
    <p:sldId id="301" r:id="rId10"/>
    <p:sldId id="290" r:id="rId11"/>
    <p:sldId id="298" r:id="rId12"/>
    <p:sldId id="261" r:id="rId13"/>
    <p:sldId id="258" r:id="rId14"/>
    <p:sldId id="292" r:id="rId15"/>
    <p:sldId id="278" r:id="rId16"/>
    <p:sldId id="295" r:id="rId17"/>
    <p:sldId id="299" r:id="rId18"/>
    <p:sldId id="293" r:id="rId19"/>
    <p:sldId id="294" r:id="rId20"/>
    <p:sldId id="269" r:id="rId21"/>
    <p:sldId id="271" r:id="rId22"/>
    <p:sldId id="282" r:id="rId23"/>
    <p:sldId id="283" r:id="rId24"/>
    <p:sldId id="284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cina" initials="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309" autoAdjust="0"/>
  </p:normalViewPr>
  <p:slideViewPr>
    <p:cSldViewPr snapToGrid="0">
      <p:cViewPr varScale="1">
        <p:scale>
          <a:sx n="62" d="100"/>
          <a:sy n="62" d="100"/>
        </p:scale>
        <p:origin x="10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2T15:32:23.858" idx="5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DC9B-FBA9-4997-8B9D-3BA6626D9EA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9B1F-EA85-4F62-9357-D74CE98D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Šema pokazuje vodeće uzroke onesposobljenosti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9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To se posebno odnosi na pacijente sa prekomjernom težinom.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0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8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Grupne</a:t>
            </a:r>
            <a:r>
              <a:rPr lang="sr-Latn-ME" baseline="0" dirty="0" smtClean="0"/>
              <a:t> vježbe u manjim grupama sa vježbama malog intenziteta imaju znatno bolji efekat od ntenzivnih vježbi. </a:t>
            </a:r>
          </a:p>
          <a:p>
            <a:r>
              <a:rPr lang="sr-Latn-ME" dirty="0" smtClean="0"/>
              <a:t>Zagrijevanje; Razgibavanje; Istezanje; Jačanje mišića; Hlađenje</a:t>
            </a:r>
          </a:p>
          <a:p>
            <a:r>
              <a:rPr lang="en-US" dirty="0" err="1" smtClean="0"/>
              <a:t>Trajanje</a:t>
            </a:r>
            <a:r>
              <a:rPr lang="en-US" dirty="0" smtClean="0"/>
              <a:t> bola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umora</a:t>
            </a:r>
            <a:r>
              <a:rPr lang="en-US" dirty="0" smtClean="0"/>
              <a:t> 2 </a:t>
            </a:r>
            <a:r>
              <a:rPr lang="en-US" dirty="0" err="1" smtClean="0"/>
              <a:t>sata</a:t>
            </a:r>
            <a:r>
              <a:rPr lang="en-US" dirty="0" smtClean="0"/>
              <a:t> </a:t>
            </a:r>
            <a:r>
              <a:rPr lang="en-US" dirty="0" err="1" smtClean="0"/>
              <a:t>poslije</a:t>
            </a:r>
            <a:r>
              <a:rPr lang="en-US" dirty="0" smtClean="0"/>
              <a:t> </a:t>
            </a:r>
            <a:r>
              <a:rPr lang="en-US" dirty="0" err="1" smtClean="0"/>
              <a:t>završenog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smatra</a:t>
            </a:r>
            <a:r>
              <a:rPr lang="en-US" dirty="0" smtClean="0"/>
              <a:t> se da je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prejakog</a:t>
            </a:r>
            <a:r>
              <a:rPr lang="en-US" dirty="0" smtClean="0"/>
              <a:t> </a:t>
            </a:r>
            <a:r>
              <a:rPr lang="en-US" dirty="0" err="1" smtClean="0"/>
              <a:t>intenziteta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sr-Latn-CS" dirty="0" smtClean="0"/>
              <a:t> (predoziran/e trening, vježbe)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0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ME" dirty="0" smtClean="0"/>
              <a:t>Metaanaliza</a:t>
            </a:r>
            <a:r>
              <a:rPr lang="sr-Latn-ME" baseline="0" dirty="0" smtClean="0"/>
              <a:t> pokazala značajno poboljšanje u grupi pacijenata sa RA, a kod kojih je primjenjivana edukacija i KB tehnike u odnosu na grupu liječenu NAIL u pogledu smanjenja bola 20-40%, poboljšanja funkcionalnosti 40% i smanjenja ukočenosti u zglobovima.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Metaanalize ispitivanja ishrane sa dodatkom ribljeg ulja bolesnicima sa RA zaključuju da postoji značajno smanjenje broja bolnih zglobova i trajanja jutarnje ukočenosti i 3 mjeseca poslije liječenja. Nije</a:t>
            </a:r>
            <a:r>
              <a:rPr lang="sr-Latn-ME" baseline="0" dirty="0" smtClean="0"/>
              <a:t> došlo do ispoljavanja efekata na aktivnost bolesti ili progresiju RA.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2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Nedavno</a:t>
            </a:r>
            <a:r>
              <a:rPr lang="sr-Latn-ME" baseline="0" dirty="0" smtClean="0"/>
              <a:t> urađeno istraživanje pokazalo je da zaposleni, oboljeli od RA u periodu od 3 mjeseca propuštaju 2-3 nedjelje. </a:t>
            </a:r>
          </a:p>
          <a:p>
            <a:r>
              <a:rPr lang="sr-Latn-ME" baseline="0" dirty="0" smtClean="0"/>
              <a:t>Stopa preživljavanja pacijenata sa slabom kontrolom bolesti ista je kao kod onih oboljelih od Hočkinove bolesti, dijabetesa ili koronarne bolesti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Prvi slajd pokazuje parametre</a:t>
            </a:r>
            <a:r>
              <a:rPr lang="sr-Latn-ME" baseline="0" dirty="0" smtClean="0"/>
              <a:t> koji u različitom procentu utiču na stanje zdravlja. Na drugom slajdu se može vidjeti odnos ovih parametara u praksi , gdje se jasno vidi da se većina novca troši na sistem javnog zdravstva, dok se na promociju zdravlja izdvajaju neznatna sredstva.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Novi koncept u</a:t>
            </a:r>
            <a:r>
              <a:rPr lang="sr-Latn-ME" baseline="0" dirty="0" smtClean="0"/>
              <a:t> </a:t>
            </a:r>
            <a:r>
              <a:rPr lang="sr-Latn-ME" dirty="0" smtClean="0"/>
              <a:t>menadzmentu hronicnih bolesnika bazira</a:t>
            </a:r>
            <a:r>
              <a:rPr lang="sr-Latn-ME" baseline="0" dirty="0" smtClean="0"/>
              <a:t> se na kretanju od invazivnih ili pasivnih metoda liječenja u kojima ljekar savjetuje pacijenta o mogućnostima liječenja  ka aktivnim metodama  gdje se osoba aktivno osnažuje da stvara sopstveni put ka zdravlju.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baseline="0" dirty="0" smtClean="0">
                <a:solidFill>
                  <a:srgbClr val="FF0000"/>
                </a:solidFill>
              </a:rPr>
              <a:t>Kada bolesnik ima akutnu RB, ili pogorsanje hronicne (akutnu epizodu RB) on ce onda više biti izložen pasivnim intervencijama. Trend je da se bolesnik osnaži  i osposobi za samomenadzment svoga stanja. Znači da skoro neće ni biti pasivnih intervencija.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bolesnik</a:t>
            </a:r>
            <a:r>
              <a:rPr lang="en-US" dirty="0" smtClean="0"/>
              <a:t> </a:t>
            </a:r>
            <a:r>
              <a:rPr lang="en-US" dirty="0" err="1" smtClean="0"/>
              <a:t>vraca</a:t>
            </a:r>
            <a:r>
              <a:rPr lang="en-US" dirty="0" smtClean="0"/>
              <a:t> </a:t>
            </a:r>
            <a:r>
              <a:rPr lang="en-US" dirty="0" err="1" smtClean="0"/>
              <a:t>pasivnim</a:t>
            </a:r>
            <a:r>
              <a:rPr lang="en-US" dirty="0" smtClean="0"/>
              <a:t> </a:t>
            </a:r>
            <a:r>
              <a:rPr lang="en-US" dirty="0" err="1" smtClean="0"/>
              <a:t>intervencijama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II </a:t>
            </a:r>
            <a:r>
              <a:rPr lang="en-US" dirty="0" err="1" smtClean="0"/>
              <a:t>i</a:t>
            </a:r>
            <a:r>
              <a:rPr lang="sr-Latn-ME" baseline="0" dirty="0" smtClean="0"/>
              <a:t> </a:t>
            </a:r>
            <a:r>
              <a:rPr lang="en-US" dirty="0" smtClean="0"/>
              <a:t>III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zdravstvene</a:t>
            </a:r>
            <a:r>
              <a:rPr lang="en-US" dirty="0" smtClean="0"/>
              <a:t> </a:t>
            </a:r>
            <a:r>
              <a:rPr lang="en-US" dirty="0" err="1" smtClean="0"/>
              <a:t>usluge</a:t>
            </a:r>
            <a:r>
              <a:rPr lang="en-US" dirty="0" smtClean="0"/>
              <a:t> (</a:t>
            </a:r>
            <a:r>
              <a:rPr lang="en-US" dirty="0" err="1" smtClean="0"/>
              <a:t>donji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piramide</a:t>
            </a:r>
            <a:r>
              <a:rPr lang="en-US" dirty="0" smtClean="0"/>
              <a:t> je </a:t>
            </a:r>
            <a:r>
              <a:rPr lang="en-US" dirty="0" err="1" smtClean="0"/>
              <a:t>samomenadzment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primarna</a:t>
            </a:r>
            <a:r>
              <a:rPr lang="en-US" dirty="0" smtClean="0"/>
              <a:t> </a:t>
            </a:r>
            <a:r>
              <a:rPr lang="en-US" dirty="0" err="1" smtClean="0"/>
              <a:t>zdravstvena</a:t>
            </a:r>
            <a:r>
              <a:rPr lang="en-US" dirty="0" smtClean="0"/>
              <a:t> </a:t>
            </a:r>
            <a:r>
              <a:rPr lang="en-US" dirty="0" err="1" smtClean="0"/>
              <a:t>zastita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aktivne</a:t>
            </a:r>
            <a:r>
              <a:rPr lang="en-US" dirty="0" smtClean="0"/>
              <a:t> </a:t>
            </a:r>
            <a:r>
              <a:rPr lang="en-US" dirty="0" err="1" smtClean="0"/>
              <a:t>intervencije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6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baseline="0" dirty="0" smtClean="0"/>
              <a:t>Prije se riječ </a:t>
            </a:r>
            <a:r>
              <a:rPr lang="sr-Latn-CS" baseline="0" dirty="0" smtClean="0"/>
              <a:t>onesposobljenost (disability) koristila samo za ono što se naziva Ograničenje aktivnosti i time se sve </a:t>
            </a:r>
            <a:r>
              <a:rPr lang="sr-Latn-CS" baseline="0" dirty="0" smtClean="0"/>
              <a:t>vezivalo </a:t>
            </a:r>
            <a:r>
              <a:rPr lang="sr-Latn-CS" baseline="0" dirty="0" smtClean="0"/>
              <a:t>samo za bolesnika (bolesnik je kriv kada je onesposobljen). Sada se termin onesposobljenost (umjesto invalidnost) koristi za </a:t>
            </a:r>
            <a:r>
              <a:rPr lang="sr-Latn-CS" baseline="0" smtClean="0"/>
              <a:t>ovaj </a:t>
            </a:r>
            <a:r>
              <a:rPr lang="sr-Latn-CS" baseline="0" smtClean="0"/>
              <a:t>trijas  </a:t>
            </a:r>
            <a:r>
              <a:rPr lang="sr-Latn-CS" baseline="0" dirty="0" smtClean="0"/>
              <a:t>i time se „krivica“ za onesposobljenost pomjera sa pojedinca i prebacuje na društvo. Jer ako osoba sa oštećenjem strukture ili funkcije ima sva potrebna pomagala i korektive ona nije onesposobljena ( ima impairment, ali nema disability - ima oštećenje ali nema onesposobljenost).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0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srgbClr val="FF0000"/>
                </a:solidFill>
              </a:rPr>
              <a:t>istraživanja metodološki dobro uradjenja i da je veliki procenat vjerovatnoce (preko 95%) da je nešto što tvrde ta istraživanja tačno. Zato se koriste preporuke saq velikim nivoom evidencije i to su vodjice (guidelines)           </a:t>
            </a:r>
            <a:endParaRPr lang="sr-Latn-M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4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 smtClean="0"/>
              <a:t>Gubitak hrskavice je glavna karakteristika</a:t>
            </a:r>
            <a:r>
              <a:rPr lang="sr-Latn-ME" baseline="0" dirty="0" smtClean="0"/>
              <a:t> osteoartritisa ali bolest ima uticaja na sve strukture zgloba, posebno ako je progresivna. Dokazano je da dinamičko opterećenje ima trofički uticaj na hrskavicu. Zato česta dinamička opterećenja koja su u zdravom rasponu mogu indukovati hrskavicu da postane deblja. (životinjski modeli)</a:t>
            </a:r>
          </a:p>
          <a:p>
            <a:pPr marL="0" indent="0">
              <a:buNone/>
            </a:pPr>
            <a:r>
              <a:rPr lang="sr-Latn-ME" baseline="0" dirty="0" smtClean="0"/>
              <a:t>  </a:t>
            </a:r>
            <a:r>
              <a:rPr lang="sr-Latn-ME" dirty="0" smtClean="0"/>
              <a:t>Uticaj vježbanja na mentalno zdravlje posebno je</a:t>
            </a:r>
            <a:r>
              <a:rPr lang="sr-Latn-ME" baseline="0" dirty="0" smtClean="0"/>
              <a:t> važno zbog činjenice da postoje značajni dokazi o uticaju psihosocijalnih faktora na aktivnost artritisa. Lični stres i depresija dokazano imaju uticaj na pojačanje bolova i podsticanje aktivnosti bolesti.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9B1F-EA85-4F62-9357-D74CE98DF9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836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0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0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17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2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19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53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48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sz="4400" dirty="0"/>
              <a:t>Očuvanje i unapređenje zdravlja kod osoba oboljelih od </a:t>
            </a:r>
            <a:r>
              <a:rPr lang="sr-Latn-ME" sz="4400" dirty="0" smtClean="0">
                <a:solidFill>
                  <a:schemeClr val="tx1"/>
                </a:solidFill>
              </a:rPr>
              <a:t>majornih reumatskih entiteta </a:t>
            </a:r>
            <a:r>
              <a:rPr lang="sr-Latn-ME" sz="4400" dirty="0" smtClean="0"/>
              <a:t>(RA</a:t>
            </a:r>
            <a:r>
              <a:rPr lang="sr-Latn-ME" sz="4400" dirty="0"/>
              <a:t>, SA i </a:t>
            </a:r>
            <a:r>
              <a:rPr lang="sr-Latn-ME" sz="4400" dirty="0" smtClean="0"/>
              <a:t>PsA 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 smtClean="0"/>
              <a:t>Dr Marija obradović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                  FIM DEFINICIJE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OŠTEĆENJE  (Impairment) –  </a:t>
            </a:r>
            <a:r>
              <a:rPr lang="en-US" dirty="0" err="1"/>
              <a:t>poremećaj</a:t>
            </a:r>
            <a:r>
              <a:rPr lang="en-US" dirty="0"/>
              <a:t> (</a:t>
            </a:r>
            <a:r>
              <a:rPr lang="en-US" dirty="0" err="1"/>
              <a:t>oštećenje</a:t>
            </a:r>
            <a:r>
              <a:rPr lang="en-US" dirty="0"/>
              <a:t>) 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OGRANIČENJE AKTIVNOSTI (Activity limitation) – </a:t>
            </a:r>
            <a:r>
              <a:rPr lang="en-US" dirty="0" err="1"/>
              <a:t>ranije</a:t>
            </a:r>
            <a:r>
              <a:rPr lang="en-US" dirty="0"/>
              <a:t> se </a:t>
            </a:r>
            <a:r>
              <a:rPr lang="en-US" dirty="0" err="1"/>
              <a:t>koristio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onesposobljenost</a:t>
            </a:r>
            <a:r>
              <a:rPr lang="en-US" dirty="0"/>
              <a:t> (disability) – </a:t>
            </a:r>
            <a:r>
              <a:rPr lang="en-US" dirty="0" err="1"/>
              <a:t>nemogućnost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da </a:t>
            </a:r>
            <a:r>
              <a:rPr lang="en-US" dirty="0" err="1"/>
              <a:t>obavi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dirty="0" err="1"/>
              <a:t>radnju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</a:t>
            </a:r>
            <a:r>
              <a:rPr lang="sr-Latn-ME" dirty="0" smtClean="0"/>
              <a:t>GRANIČENJE UČEŠĆA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Patricipation</a:t>
            </a:r>
            <a:r>
              <a:rPr lang="en-US" dirty="0"/>
              <a:t> restriction) – </a:t>
            </a:r>
            <a:r>
              <a:rPr lang="en-US" dirty="0" err="1"/>
              <a:t>ranije</a:t>
            </a:r>
            <a:r>
              <a:rPr lang="en-US" dirty="0"/>
              <a:t> se </a:t>
            </a:r>
            <a:r>
              <a:rPr lang="en-US" dirty="0" err="1"/>
              <a:t>koristio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hendikep</a:t>
            </a:r>
            <a:r>
              <a:rPr lang="en-US" dirty="0"/>
              <a:t>. </a:t>
            </a:r>
            <a:r>
              <a:rPr lang="en-US" dirty="0" err="1"/>
              <a:t>Teškoće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da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životnim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situacijama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ONESPOSOBLJENOST (Disability) –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gornji</a:t>
            </a:r>
            <a:r>
              <a:rPr lang="en-US" dirty="0"/>
              <a:t> </a:t>
            </a:r>
            <a:r>
              <a:rPr lang="en-US" dirty="0" err="1"/>
              <a:t>trijas</a:t>
            </a:r>
            <a:r>
              <a:rPr lang="en-US" dirty="0"/>
              <a:t>: </a:t>
            </a:r>
            <a:r>
              <a:rPr lang="en-US" dirty="0" err="1"/>
              <a:t>oštećenje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ograničenje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ograničenje</a:t>
            </a:r>
            <a:r>
              <a:rPr lang="en-US" dirty="0"/>
              <a:t> </a:t>
            </a:r>
            <a:r>
              <a:rPr lang="en-US" dirty="0" err="1"/>
              <a:t>učešća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</a:t>
            </a:r>
            <a:r>
              <a:rPr lang="sr-Latn-CS" dirty="0" smtClean="0"/>
              <a:t>snaženj</a:t>
            </a:r>
            <a:r>
              <a:rPr lang="en-US" dirty="0" smtClean="0"/>
              <a:t>e </a:t>
            </a:r>
            <a:r>
              <a:rPr lang="en-US" dirty="0" err="1" smtClean="0"/>
              <a:t>bolesnika</a:t>
            </a:r>
            <a:r>
              <a:rPr lang="en-US" dirty="0" smtClean="0"/>
              <a:t> </a:t>
            </a:r>
            <a:r>
              <a:rPr lang="sr-Latn-CS" sz="3600" dirty="0" smtClean="0"/>
              <a:t/>
            </a:r>
            <a:br>
              <a:rPr lang="sr-Latn-CS" sz="3600" dirty="0" smtClean="0"/>
            </a:br>
            <a:r>
              <a:rPr lang="en-US" sz="2000" dirty="0" smtClean="0"/>
              <a:t>(empowerment)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Osnaživanje bolesnika je </a:t>
            </a:r>
            <a:r>
              <a:rPr lang="hr-HR" dirty="0"/>
              <a:t>proces koji pomaže ljudima da steknu kontrolu nad vlastitim životom i </a:t>
            </a:r>
            <a:r>
              <a:rPr lang="hr-HR" dirty="0" smtClean="0"/>
              <a:t>povećaju </a:t>
            </a:r>
            <a:r>
              <a:rPr lang="hr-HR" dirty="0"/>
              <a:t>svoju sposobnost djelovanja na pitanja koja oni </a:t>
            </a:r>
            <a:r>
              <a:rPr lang="hr-HR" dirty="0" smtClean="0"/>
              <a:t>sami definišu </a:t>
            </a:r>
            <a:r>
              <a:rPr lang="hr-HR" dirty="0"/>
              <a:t>kao </a:t>
            </a:r>
            <a:r>
              <a:rPr lang="hr-HR" dirty="0" smtClean="0"/>
              <a:t>važna.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  </a:t>
            </a:r>
            <a:endParaRPr lang="hr-HR" dirty="0" smtClean="0"/>
          </a:p>
          <a:p>
            <a:r>
              <a:rPr lang="hr-HR" dirty="0" smtClean="0"/>
              <a:t>Aspekti </a:t>
            </a:r>
            <a:r>
              <a:rPr lang="hr-HR" dirty="0"/>
              <a:t>osnaživanja uključuju: </a:t>
            </a:r>
            <a:r>
              <a:rPr lang="hr-HR" dirty="0" smtClean="0"/>
              <a:t>samoučinkovitost  i samosvijesnost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Šest</a:t>
            </a:r>
            <a:r>
              <a:rPr lang="en-US" b="1" dirty="0"/>
              <a:t> </a:t>
            </a:r>
            <a:r>
              <a:rPr lang="en-US" b="1" dirty="0" err="1"/>
              <a:t>principa</a:t>
            </a:r>
            <a:r>
              <a:rPr lang="en-US" b="1" dirty="0"/>
              <a:t> </a:t>
            </a:r>
            <a:r>
              <a:rPr lang="en-US" b="1" dirty="0" err="1"/>
              <a:t>samo-menadžmenta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ME" sz="18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sz="1800" dirty="0" smtClean="0">
                <a:latin typeface="Calibri" panose="020F0502020204030204" pitchFamily="34" charset="0"/>
              </a:rPr>
              <a:t>Aktivnosti </a:t>
            </a:r>
            <a:r>
              <a:rPr lang="vi-VN" sz="1800" dirty="0">
                <a:latin typeface="Calibri" panose="020F0502020204030204" pitchFamily="34" charset="0"/>
              </a:rPr>
              <a:t>koje štite i unaprijeđuju zdravlje  (voditi zdravi način života)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Calibri" panose="020F0502020204030204" pitchFamily="34" charset="0"/>
              </a:rPr>
              <a:t>Praćenje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znakova</a:t>
            </a:r>
            <a:r>
              <a:rPr lang="en-US" sz="1800" dirty="0">
                <a:latin typeface="Calibri" panose="020F0502020204030204" pitchFamily="34" charset="0"/>
              </a:rPr>
              <a:t>/</a:t>
            </a:r>
            <a:r>
              <a:rPr lang="en-US" sz="1800" dirty="0" err="1">
                <a:latin typeface="Calibri" panose="020F0502020204030204" pitchFamily="34" charset="0"/>
              </a:rPr>
              <a:t>simptoma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bolesti</a:t>
            </a:r>
            <a:r>
              <a:rPr lang="en-US" sz="1800" dirty="0">
                <a:latin typeface="Calibri" panose="020F0502020204030204" pitchFamily="34" charset="0"/>
              </a:rPr>
              <a:t>  </a:t>
            </a:r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  </a:t>
            </a:r>
            <a:r>
              <a:rPr lang="en-US" sz="1800" dirty="0" err="1">
                <a:latin typeface="Calibri" panose="020F0502020204030204" pitchFamily="34" charset="0"/>
              </a:rPr>
              <a:t>preuzimanje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odgovarajućih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akcija</a:t>
            </a:r>
            <a:r>
              <a:rPr lang="en-US" sz="1800" dirty="0">
                <a:latin typeface="Calibri" panose="020F0502020204030204" pitchFamily="34" charset="0"/>
              </a:rPr>
              <a:t>  </a:t>
            </a:r>
            <a:r>
              <a:rPr lang="en-US" sz="1800" dirty="0" err="1">
                <a:latin typeface="Calibri" panose="020F0502020204030204" pitchFamily="34" charset="0"/>
              </a:rPr>
              <a:t>protiv</a:t>
            </a:r>
            <a:r>
              <a:rPr lang="en-US" sz="1800" dirty="0">
                <a:latin typeface="Calibri" panose="020F0502020204030204" pitchFamily="34" charset="0"/>
              </a:rPr>
              <a:t>  </a:t>
            </a:r>
            <a:r>
              <a:rPr lang="sr-Latn-ME" sz="1800" dirty="0" smtClean="0">
                <a:latin typeface="Calibri" panose="020F0502020204030204" pitchFamily="34" charset="0"/>
              </a:rPr>
              <a:t>pogoršanja</a:t>
            </a:r>
            <a:endParaRPr lang="en-US" sz="18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Calibri" panose="020F0502020204030204" pitchFamily="34" charset="0"/>
              </a:rPr>
              <a:t>Znati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razumjeti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stanje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zdravlja</a:t>
            </a:r>
            <a:endParaRPr lang="sr-Latn-ME" sz="18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atin typeface="Calibri" panose="020F0502020204030204" pitchFamily="34" charset="0"/>
              </a:rPr>
              <a:t>Biti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aktivno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uključen</a:t>
            </a:r>
            <a:r>
              <a:rPr lang="en-US" sz="1800" dirty="0">
                <a:latin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</a:rPr>
              <a:t>donošenje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odluka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sr-Latn-ME" sz="18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atin typeface="Calibri" panose="020F0502020204030204" pitchFamily="34" charset="0"/>
              </a:rPr>
              <a:t>Menadžirati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društvene</a:t>
            </a:r>
            <a:r>
              <a:rPr lang="en-US" sz="1800" dirty="0">
                <a:latin typeface="Calibri" panose="020F0502020204030204" pitchFamily="34" charset="0"/>
              </a:rPr>
              <a:t>,  </a:t>
            </a:r>
            <a:r>
              <a:rPr lang="en-US" sz="1800" dirty="0" err="1">
                <a:latin typeface="Calibri" panose="020F0502020204030204" pitchFamily="34" charset="0"/>
              </a:rPr>
              <a:t>emocionalne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fizičke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uticaje</a:t>
            </a:r>
            <a:endParaRPr lang="sr-Latn-ME" sz="18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atin typeface="Calibri" panose="020F0502020204030204" pitchFamily="34" charset="0"/>
              </a:rPr>
              <a:t>Pratiti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zdravstveni</a:t>
            </a:r>
            <a:r>
              <a:rPr lang="en-US" sz="1800" dirty="0">
                <a:latin typeface="Calibri" panose="020F0502020204030204" pitchFamily="34" charset="0"/>
              </a:rPr>
              <a:t> plan </a:t>
            </a:r>
            <a:r>
              <a:rPr lang="en-US" sz="1800" dirty="0" err="1">
                <a:latin typeface="Calibri" panose="020F0502020204030204" pitchFamily="34" charset="0"/>
              </a:rPr>
              <a:t>koji</a:t>
            </a:r>
            <a:r>
              <a:rPr lang="en-US" sz="1800" dirty="0">
                <a:latin typeface="Calibri" panose="020F0502020204030204" pitchFamily="34" charset="0"/>
              </a:rPr>
              <a:t> je </a:t>
            </a:r>
            <a:r>
              <a:rPr lang="en-US" sz="1800" dirty="0" err="1">
                <a:latin typeface="Calibri" panose="020F0502020204030204" pitchFamily="34" charset="0"/>
              </a:rPr>
              <a:t>dogovoren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sr-Latn-ME" sz="1800" dirty="0">
                <a:latin typeface="Calibri" panose="020F0502020204030204" pitchFamily="34" charset="0"/>
              </a:rPr>
              <a:t> </a:t>
            </a:r>
            <a:r>
              <a:rPr lang="sr-Latn-ME" sz="1800" dirty="0" smtClean="0">
                <a:latin typeface="Calibri" panose="020F0502020204030204" pitchFamily="34" charset="0"/>
              </a:rPr>
              <a:t>                                                                                            </a:t>
            </a:r>
            <a:r>
              <a:rPr lang="en-US" sz="1800" dirty="0" err="1" smtClean="0">
                <a:latin typeface="Calibri" panose="020F0502020204030204" pitchFamily="34" charset="0"/>
              </a:rPr>
              <a:t>zdravstvenim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stručnjacima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r-Latn-ME" sz="1400" dirty="0" smtClean="0"/>
          </a:p>
        </p:txBody>
      </p:sp>
      <p:pic>
        <p:nvPicPr>
          <p:cNvPr id="4" name="Picture 3" descr="&amp;Rcy;&amp;iecy;&amp;zcy;&amp;ucy;&amp;lcy;&amp;tcy;&amp;acy;&amp;tcy; &amp;scy;&amp;lcy;&amp;icy;&amp;kcy;&amp;acy; &amp;zcy;&amp;acy; Health care professionals may only interact with people with a chronic disease for a few hours a year... the rest of the time patients care for themselves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54" y="3016155"/>
            <a:ext cx="4076054" cy="296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Koristi redovnog fizičkog vježbanja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u="sng" dirty="0" smtClean="0"/>
              <a:t>Visok nivo </a:t>
            </a:r>
            <a:r>
              <a:rPr lang="sr-Latn-ME" u="sng" dirty="0" smtClean="0">
                <a:solidFill>
                  <a:schemeClr val="tx1"/>
                </a:solidFill>
              </a:rPr>
              <a:t>evidencije:  </a:t>
            </a:r>
          </a:p>
          <a:p>
            <a:r>
              <a:rPr lang="hr-HR" dirty="0"/>
              <a:t>• Manji rizik od :rane smrti</a:t>
            </a:r>
            <a:br>
              <a:rPr lang="hr-HR" dirty="0"/>
            </a:br>
            <a:r>
              <a:rPr lang="hr-HR" dirty="0"/>
              <a:t>                              koronarne bolesti srca</a:t>
            </a:r>
            <a:br>
              <a:rPr lang="hr-HR" dirty="0"/>
            </a:br>
            <a:r>
              <a:rPr lang="hr-HR" dirty="0"/>
              <a:t>                              moždanog udara</a:t>
            </a:r>
            <a:br>
              <a:rPr lang="hr-HR" dirty="0"/>
            </a:br>
            <a:r>
              <a:rPr lang="hr-HR" dirty="0"/>
              <a:t>                              visokog krvnog pritiska</a:t>
            </a:r>
            <a:br>
              <a:rPr lang="hr-HR" dirty="0"/>
            </a:br>
            <a:r>
              <a:rPr lang="hr-HR" dirty="0"/>
              <a:t>                              dijabetesa tipa 2</a:t>
            </a:r>
            <a:br>
              <a:rPr lang="hr-HR" dirty="0"/>
            </a:br>
            <a:r>
              <a:rPr lang="hr-HR" dirty="0"/>
              <a:t>                              metaboličkog sindroma</a:t>
            </a:r>
            <a:br>
              <a:rPr lang="hr-HR" dirty="0"/>
            </a:br>
            <a:r>
              <a:rPr lang="hr-HR" dirty="0"/>
              <a:t>                              raka dojke i  debelog crijeva </a:t>
            </a:r>
            <a:endParaRPr lang="hr-HR" dirty="0" smtClean="0"/>
          </a:p>
          <a:p>
            <a:r>
              <a:rPr lang="hr-HR" dirty="0" smtClean="0"/>
              <a:t>• Prevencija gojaznosti ili podhranjenosti  u kombinaciji sa balansiranom ishranoma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• Povećana </a:t>
            </a:r>
            <a:r>
              <a:rPr lang="hr-HR" dirty="0" smtClean="0"/>
              <a:t>kardiorespiratorna i mišićna kondicija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• </a:t>
            </a:r>
            <a:r>
              <a:rPr lang="hr-HR" dirty="0" smtClean="0"/>
              <a:t>Spriječavanje </a:t>
            </a:r>
            <a:r>
              <a:rPr lang="hr-HR" dirty="0"/>
              <a:t>padova</a:t>
            </a:r>
            <a:br>
              <a:rPr lang="hr-HR" dirty="0"/>
            </a:br>
            <a:r>
              <a:rPr lang="hr-HR" dirty="0"/>
              <a:t>• Smanjena depresija</a:t>
            </a:r>
            <a:br>
              <a:rPr lang="hr-HR" dirty="0"/>
            </a:br>
            <a:r>
              <a:rPr lang="hr-HR" dirty="0"/>
              <a:t>• Bolja kognitivna funkcija (za starije osobe</a:t>
            </a:r>
            <a:r>
              <a:rPr lang="hr-HR" dirty="0" smtClean="0"/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37832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dirty="0" smtClean="0"/>
              <a:t>Koristi </a:t>
            </a:r>
            <a:r>
              <a:rPr lang="sr-Latn-ME" dirty="0"/>
              <a:t>redovnog fizičkog vježbanja: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52" y="1737360"/>
            <a:ext cx="9906428" cy="4131733"/>
          </a:xfrm>
        </p:spPr>
        <p:txBody>
          <a:bodyPr>
            <a:normAutofit fontScale="40000" lnSpcReduction="20000"/>
          </a:bodyPr>
          <a:lstStyle/>
          <a:p>
            <a:r>
              <a:rPr lang="hr-HR" dirty="0" smtClean="0"/>
              <a:t>                                                        </a:t>
            </a:r>
            <a:endParaRPr lang="en-US" dirty="0"/>
          </a:p>
          <a:p>
            <a:pPr lvl="0"/>
            <a:r>
              <a:rPr lang="hr-HR" sz="5100" u="sng" dirty="0" smtClean="0"/>
              <a:t>Umjereni </a:t>
            </a:r>
            <a:r>
              <a:rPr lang="hr-HR" sz="5100" u="sng" dirty="0"/>
              <a:t>do jaki nivoi </a:t>
            </a:r>
            <a:r>
              <a:rPr lang="hr-HR" sz="5100" u="sng" dirty="0" smtClean="0">
                <a:solidFill>
                  <a:schemeClr val="tx1"/>
                </a:solidFill>
              </a:rPr>
              <a:t>evidencije</a:t>
            </a:r>
            <a:r>
              <a:rPr lang="hr-HR" sz="5100" u="sng" dirty="0" smtClean="0"/>
              <a:t>:</a:t>
            </a:r>
            <a:endParaRPr lang="en-US" sz="5100" dirty="0"/>
          </a:p>
          <a:p>
            <a:pPr lvl="0"/>
            <a:r>
              <a:rPr lang="hr-HR" sz="5100" dirty="0"/>
              <a:t>• Bolje funkcionalno zdravlje (za starije osobe)</a:t>
            </a:r>
            <a:br>
              <a:rPr lang="hr-HR" sz="5100" dirty="0"/>
            </a:br>
            <a:r>
              <a:rPr lang="hr-HR" sz="5100" dirty="0"/>
              <a:t>• Smanjena abdominalna gojaznost</a:t>
            </a:r>
            <a:endParaRPr lang="en-US" sz="5100" dirty="0"/>
          </a:p>
          <a:p>
            <a:pPr lvl="0"/>
            <a:endParaRPr lang="hr-HR" sz="5100" u="sng" dirty="0" smtClean="0"/>
          </a:p>
          <a:p>
            <a:pPr lvl="0"/>
            <a:r>
              <a:rPr lang="hr-HR" sz="5100" u="sng" dirty="0" smtClean="0"/>
              <a:t>Umjereni </a:t>
            </a:r>
            <a:r>
              <a:rPr lang="hr-HR" sz="5100" u="sng" dirty="0" smtClean="0">
                <a:solidFill>
                  <a:schemeClr val="tx1"/>
                </a:solidFill>
              </a:rPr>
              <a:t>nivoi</a:t>
            </a:r>
            <a:r>
              <a:rPr lang="hr-HR" sz="5100" u="sng" dirty="0" smtClean="0"/>
              <a:t> evidencije:</a:t>
            </a:r>
            <a:endParaRPr lang="en-US" sz="5100" dirty="0"/>
          </a:p>
          <a:p>
            <a:pPr lvl="0"/>
            <a:r>
              <a:rPr lang="hr-HR" sz="5100" dirty="0"/>
              <a:t>• </a:t>
            </a:r>
            <a:r>
              <a:rPr lang="hr-HR" sz="5400" dirty="0"/>
              <a:t>Manji rizik od: preloma kuka</a:t>
            </a:r>
            <a:br>
              <a:rPr lang="hr-HR" sz="5400" dirty="0"/>
            </a:br>
            <a:r>
              <a:rPr lang="hr-HR" sz="5400" dirty="0"/>
              <a:t>                              raka pluća</a:t>
            </a:r>
            <a:br>
              <a:rPr lang="hr-HR" sz="5400" dirty="0"/>
            </a:br>
            <a:r>
              <a:rPr lang="hr-HR" sz="5400" dirty="0"/>
              <a:t>                              karcinoma endometrijuma</a:t>
            </a:r>
            <a:r>
              <a:rPr lang="hr-HR" sz="5100" dirty="0"/>
              <a:t/>
            </a:r>
            <a:br>
              <a:rPr lang="hr-HR" sz="5100" dirty="0"/>
            </a:br>
            <a:r>
              <a:rPr lang="hr-HR" sz="5100" dirty="0"/>
              <a:t>• Održavanje težine nakon </a:t>
            </a:r>
            <a:r>
              <a:rPr lang="hr-HR" sz="5100" dirty="0" smtClean="0"/>
              <a:t>gubitka</a:t>
            </a:r>
            <a:r>
              <a:rPr lang="en-US" sz="5100" dirty="0" smtClean="0"/>
              <a:t> vi</a:t>
            </a:r>
            <a:r>
              <a:rPr lang="sr-Latn-ME" sz="5100" smtClean="0"/>
              <a:t>ška kilograma</a:t>
            </a:r>
            <a:r>
              <a:rPr lang="hr-HR" sz="5100" dirty="0"/>
              <a:t/>
            </a:r>
            <a:br>
              <a:rPr lang="hr-HR" sz="5100" dirty="0"/>
            </a:br>
            <a:r>
              <a:rPr lang="hr-HR" sz="5100" dirty="0"/>
              <a:t>• Povećana gustoća kostiju</a:t>
            </a:r>
            <a:br>
              <a:rPr lang="hr-HR" sz="5100" dirty="0"/>
            </a:br>
            <a:r>
              <a:rPr lang="hr-HR" sz="5100" dirty="0"/>
              <a:t>• Poboljšan kvalitet sna    </a:t>
            </a:r>
          </a:p>
          <a:p>
            <a:pPr lvl="0"/>
            <a:r>
              <a:rPr lang="sr-Latn-ME" sz="2800" dirty="0" smtClean="0"/>
              <a:t>                                                                                        </a:t>
            </a:r>
            <a:r>
              <a:rPr lang="en-US" sz="2800" dirty="0" smtClean="0"/>
              <a:t>U.S</a:t>
            </a:r>
            <a:r>
              <a:rPr lang="en-US" sz="2800" dirty="0"/>
              <a:t>. Department of Health and Human Services</a:t>
            </a:r>
            <a:r>
              <a:rPr lang="sr-Latn-ME" sz="2800" dirty="0"/>
              <a:t> (2008) </a:t>
            </a:r>
            <a:r>
              <a:rPr lang="en-US" sz="2800" i="1" dirty="0"/>
              <a:t>Physical activity guidelines for Americans</a:t>
            </a:r>
            <a:endParaRPr lang="hr-HR" sz="2800" dirty="0" smtClean="0"/>
          </a:p>
          <a:p>
            <a:pPr marL="0" indent="0" algn="r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</a:t>
            </a:r>
          </a:p>
          <a:p>
            <a:pPr algn="r"/>
            <a:endParaRPr lang="hr-HR" dirty="0"/>
          </a:p>
          <a:p>
            <a:pPr algn="r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827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Uticaj redovnog vježbanja na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Na temelju objavljenih </a:t>
            </a:r>
            <a:r>
              <a:rPr lang="hr-HR" dirty="0" smtClean="0"/>
              <a:t>dokaza došlo se do zaključka da se pozitivan efekaz vježbanja kod bolesnika sa </a:t>
            </a:r>
            <a:r>
              <a:rPr lang="hr-HR" dirty="0"/>
              <a:t>artritisom </a:t>
            </a:r>
            <a:r>
              <a:rPr lang="hr-HR" dirty="0" smtClean="0"/>
              <a:t>prvenstveno ogleda u smanjenju  bola, poboljšanju fizičke kondicije i stanja opšteg zdravlja.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Nedavne </a:t>
            </a:r>
            <a:r>
              <a:rPr lang="hr-HR" dirty="0"/>
              <a:t>studije pokazuju </a:t>
            </a:r>
            <a:r>
              <a:rPr lang="hr-HR" dirty="0">
                <a:solidFill>
                  <a:schemeClr val="tx1"/>
                </a:solidFill>
              </a:rPr>
              <a:t>da </a:t>
            </a:r>
            <a:r>
              <a:rPr lang="hr-HR" dirty="0" smtClean="0">
                <a:solidFill>
                  <a:schemeClr val="tx1"/>
                </a:solidFill>
              </a:rPr>
              <a:t>osobe koje </a:t>
            </a:r>
            <a:r>
              <a:rPr lang="hr-HR" dirty="0"/>
              <a:t>redovito vježbaju </a:t>
            </a:r>
            <a:r>
              <a:rPr lang="hr-HR" dirty="0" smtClean="0"/>
              <a:t>imaju deblju hrskavicu sa </a:t>
            </a:r>
            <a:r>
              <a:rPr lang="hr-HR" dirty="0"/>
              <a:t>više proteoglikana, </a:t>
            </a:r>
            <a:r>
              <a:rPr lang="hr-HR" dirty="0" smtClean="0"/>
              <a:t>glavne komponente hrskavice.</a:t>
            </a:r>
          </a:p>
          <a:p>
            <a:pPr marL="0" indent="0">
              <a:buNone/>
            </a:pPr>
            <a:r>
              <a:rPr lang="hr-HR" dirty="0"/>
              <a:t>Prednosti </a:t>
            </a:r>
            <a:r>
              <a:rPr lang="hr-HR" dirty="0" smtClean="0"/>
              <a:t>prevazilaze samo tjelesno </a:t>
            </a:r>
            <a:r>
              <a:rPr lang="hr-HR" dirty="0"/>
              <a:t>i funkcionalno poboljšanje, </a:t>
            </a:r>
            <a:r>
              <a:rPr lang="hr-HR" dirty="0" smtClean="0"/>
              <a:t>pozitivan uticaj se ostvaruje i </a:t>
            </a:r>
            <a:r>
              <a:rPr lang="hr-HR" dirty="0"/>
              <a:t>na mentalno zdravlje i poboljšane psihosocijalne interakcije, </a:t>
            </a:r>
            <a:r>
              <a:rPr lang="hr-HR" dirty="0" smtClean="0"/>
              <a:t>sa </a:t>
            </a:r>
            <a:r>
              <a:rPr lang="hr-HR" dirty="0"/>
              <a:t>rezultatima koji </a:t>
            </a:r>
            <a:r>
              <a:rPr lang="hr-HR" dirty="0" smtClean="0"/>
              <a:t>mogu imati jednake ili bolje efekte od propisane medikamentozne terapije. </a:t>
            </a:r>
          </a:p>
          <a:p>
            <a:pPr marL="0" indent="0">
              <a:buNone/>
            </a:pPr>
            <a:r>
              <a:rPr lang="hr-HR" dirty="0"/>
              <a:t>Većina ovih studija fokusirala se na kratkoročne rezultate ( 3-4 nedjelje), a samo par njih na dugoročne efekte (&gt;6 mjeseci).  Budući da je artritis progresivna bolest </a:t>
            </a:r>
            <a:r>
              <a:rPr lang="hr-HR" dirty="0" smtClean="0"/>
              <a:t>sa </a:t>
            </a:r>
            <a:r>
              <a:rPr lang="hr-HR" dirty="0"/>
              <a:t>dugoročnim učincima, važno je da se korisni rezultati održavaju i prate u dužem vremenskom periodu.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 </a:t>
            </a:r>
            <a:r>
              <a:rPr lang="sr-Latn-ME" sz="4400" dirty="0" smtClean="0"/>
              <a:t>Uticaj vježbanja na razvoj i progresiju bolesti </a:t>
            </a:r>
            <a:br>
              <a:rPr lang="sr-Latn-ME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Postoji relativno mali broj studija koje ispituju uticaj vježbanja na zapaljenski artritis djelimično i zbog činjenice da je pacijentima koji su u recidivu značajno ograničena mogućnost vježbanja. 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</a:t>
            </a:r>
          </a:p>
          <a:p>
            <a:pPr marL="0" indent="0">
              <a:buNone/>
            </a:pPr>
            <a:r>
              <a:rPr lang="sr-Latn-ME" dirty="0" smtClean="0"/>
              <a:t>Veliki </a:t>
            </a:r>
            <a:r>
              <a:rPr lang="sr-Latn-ME" dirty="0" smtClean="0">
                <a:solidFill>
                  <a:schemeClr val="tx1"/>
                </a:solidFill>
              </a:rPr>
              <a:t>broj istraživanja pokušao je da </a:t>
            </a:r>
            <a:r>
              <a:rPr lang="sr-Latn-ME" dirty="0" smtClean="0"/>
              <a:t>utvrdi da li fizička aktivnost sprečava (ili uzrokuje)  osteoartritis  koljena </a:t>
            </a:r>
            <a:r>
              <a:rPr lang="sr-Latn-ME" dirty="0"/>
              <a:t>ali se i to sa sigurnošću ne može  reći.</a:t>
            </a:r>
          </a:p>
          <a:p>
            <a:pPr marL="0" indent="0">
              <a:buNone/>
            </a:pP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val="13330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Ciljevi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 </a:t>
            </a:r>
          </a:p>
          <a:p>
            <a:r>
              <a:rPr lang="sr-Latn-ME" dirty="0" smtClean="0"/>
              <a:t>Osnovni ciljevi  </a:t>
            </a:r>
            <a:r>
              <a:rPr lang="sr-Latn-ME" dirty="0"/>
              <a:t>redovnog vježbanja </a:t>
            </a:r>
            <a:r>
              <a:rPr lang="sr-Latn-ME" dirty="0" smtClean="0"/>
              <a:t>su :</a:t>
            </a:r>
          </a:p>
          <a:p>
            <a:r>
              <a:rPr lang="hr-HR" dirty="0"/>
              <a:t>P</a:t>
            </a:r>
            <a:r>
              <a:rPr lang="hr-HR" dirty="0" smtClean="0"/>
              <a:t>oboljšanje </a:t>
            </a:r>
            <a:r>
              <a:rPr lang="hr-HR" dirty="0"/>
              <a:t>cjelokupne funkcionalne sposobnosti 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omoć </a:t>
            </a:r>
            <a:r>
              <a:rPr lang="hr-HR" dirty="0"/>
              <a:t>u ispunjavanju fizičkih zahtjeva svakodnevnog </a:t>
            </a:r>
            <a:r>
              <a:rPr lang="hr-HR" dirty="0" smtClean="0"/>
              <a:t>života</a:t>
            </a:r>
          </a:p>
          <a:p>
            <a:r>
              <a:rPr lang="hr-HR" dirty="0" smtClean="0"/>
              <a:t>Poboljšanje kvaliteta života</a:t>
            </a:r>
            <a:endParaRPr lang="hr-H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79" y="3210766"/>
            <a:ext cx="4258101" cy="26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Planiranje programa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Sa vježbanjem se počinje, </a:t>
            </a:r>
            <a:r>
              <a:rPr lang="sr-Latn-ME" dirty="0"/>
              <a:t>kao i </a:t>
            </a:r>
            <a:r>
              <a:rPr lang="sr-Latn-ME" dirty="0" smtClean="0"/>
              <a:t>sa farmakološkim </a:t>
            </a:r>
            <a:r>
              <a:rPr lang="sr-Latn-ME" dirty="0"/>
              <a:t>liječenje, od momenta postavljanja dijagnoze i </a:t>
            </a:r>
            <a:r>
              <a:rPr lang="sr-Latn-ME" dirty="0" smtClean="0"/>
              <a:t>praktikuje se cijelog života. </a:t>
            </a:r>
          </a:p>
          <a:p>
            <a:r>
              <a:rPr lang="sr-Latn-ME" dirty="0" smtClean="0"/>
              <a:t>Individualno </a:t>
            </a:r>
            <a:r>
              <a:rPr lang="sr-Latn-ME" dirty="0"/>
              <a:t>se </a:t>
            </a:r>
            <a:r>
              <a:rPr lang="sr-Latn-ME" dirty="0" smtClean="0"/>
              <a:t>prilagođava </a:t>
            </a:r>
            <a:endParaRPr lang="sr-Latn-ME" dirty="0"/>
          </a:p>
          <a:p>
            <a:r>
              <a:rPr lang="sr-Latn-CS" altLang="en-US" dirty="0" smtClean="0"/>
              <a:t>Program mora biti praktičan,  </a:t>
            </a:r>
            <a:r>
              <a:rPr lang="sr-Latn-CS" altLang="en-US" dirty="0"/>
              <a:t>ekonomičan </a:t>
            </a:r>
            <a:r>
              <a:rPr lang="sr-Latn-CS" altLang="en-US" dirty="0" smtClean="0"/>
              <a:t>i </a:t>
            </a:r>
            <a:r>
              <a:rPr lang="sr-Latn-CS" altLang="en-US" dirty="0" smtClean="0">
                <a:solidFill>
                  <a:schemeClr val="tx1"/>
                </a:solidFill>
              </a:rPr>
              <a:t>zanimljiv </a:t>
            </a:r>
            <a:r>
              <a:rPr lang="sr-Latn-CS" altLang="en-US" dirty="0" smtClean="0"/>
              <a:t>da bi se postigla dobra komplijansa pacijenta</a:t>
            </a:r>
            <a:endParaRPr lang="sr-Latn-CS" altLang="en-US" dirty="0"/>
          </a:p>
          <a:p>
            <a:r>
              <a:rPr lang="sr-Latn-CS" altLang="en-US" dirty="0" smtClean="0"/>
              <a:t>Potreban je pažljiv </a:t>
            </a:r>
            <a:r>
              <a:rPr lang="sr-Latn-CS" altLang="en-US" dirty="0" smtClean="0">
                <a:solidFill>
                  <a:schemeClr val="tx1"/>
                </a:solidFill>
              </a:rPr>
              <a:t>monitoring i </a:t>
            </a:r>
            <a:r>
              <a:rPr lang="sr-Latn-CS" altLang="en-US" dirty="0">
                <a:solidFill>
                  <a:schemeClr val="tx1"/>
                </a:solidFill>
              </a:rPr>
              <a:t>periodične </a:t>
            </a:r>
            <a:r>
              <a:rPr lang="sr-Latn-CS" altLang="en-US" dirty="0"/>
              <a:t>reevaluacije i </a:t>
            </a:r>
            <a:r>
              <a:rPr lang="sr-Latn-CS" altLang="en-US" dirty="0" smtClean="0"/>
              <a:t>adaptacija </a:t>
            </a:r>
            <a:r>
              <a:rPr lang="sr-Latn-CS" altLang="en-US" dirty="0"/>
              <a:t>programa</a:t>
            </a:r>
          </a:p>
          <a:p>
            <a:r>
              <a:rPr lang="sr-Latn-CS" altLang="en-US" dirty="0" smtClean="0">
                <a:solidFill>
                  <a:schemeClr val="tx1"/>
                </a:solidFill>
              </a:rPr>
              <a:t>Kao što smo vidjeli za </a:t>
            </a:r>
            <a:r>
              <a:rPr lang="sr-Latn-CS" altLang="en-US" dirty="0"/>
              <a:t>primjenu nekih  intervencija postoji naučna i klinička podloga dok je upotreba drugih bazirana na iskustvu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Optimalan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 smtClean="0"/>
          </a:p>
          <a:p>
            <a:r>
              <a:rPr lang="sr-Latn-ME" dirty="0" smtClean="0"/>
              <a:t>Započinje se funkcionalnim ispitivanjem stanja pacijenta i njegove aktivnosti bolesti. </a:t>
            </a:r>
          </a:p>
          <a:p>
            <a:r>
              <a:rPr lang="sr-Latn-ME" dirty="0" smtClean="0"/>
              <a:t>Dobro osmišljen program obuhvata kombinaciju vježbi snage za sve mišićne grupe  i </a:t>
            </a:r>
            <a:r>
              <a:rPr lang="sr-Latn-ME" dirty="0" smtClean="0">
                <a:solidFill>
                  <a:schemeClr val="tx1"/>
                </a:solidFill>
              </a:rPr>
              <a:t>aerobni trening, bar </a:t>
            </a:r>
            <a:r>
              <a:rPr lang="sr-Latn-ME" dirty="0" smtClean="0"/>
              <a:t> 3 puta nedjeljno u trajanju od sat vremena.</a:t>
            </a:r>
          </a:p>
          <a:p>
            <a:r>
              <a:rPr lang="hr-HR" dirty="0" smtClean="0"/>
              <a:t>Za </a:t>
            </a:r>
            <a:r>
              <a:rPr lang="hr-HR" dirty="0"/>
              <a:t>osobe </a:t>
            </a:r>
            <a:r>
              <a:rPr lang="hr-HR" dirty="0" smtClean="0"/>
              <a:t>sa inflamatornim artritisom, početni program mora biti manjeg intenziteta , a zatim ga  </a:t>
            </a:r>
            <a:r>
              <a:rPr lang="hr-HR" dirty="0"/>
              <a:t>postupno </a:t>
            </a:r>
            <a:r>
              <a:rPr lang="hr-HR" dirty="0" smtClean="0"/>
              <a:t>povećavati do nivoa toleracije pacijenta .</a:t>
            </a:r>
          </a:p>
          <a:p>
            <a:r>
              <a:rPr lang="hr-HR" dirty="0" smtClean="0"/>
              <a:t>Kada postoji par mjeseci stagnacije u napretku potrebno je program </a:t>
            </a:r>
            <a:r>
              <a:rPr lang="hr-HR" dirty="0" smtClean="0">
                <a:solidFill>
                  <a:schemeClr val="tx1"/>
                </a:solidFill>
              </a:rPr>
              <a:t>ponovo procjeniti (reevaluirati</a:t>
            </a:r>
            <a:r>
              <a:rPr lang="hr-HR" dirty="0" smtClean="0"/>
              <a:t>). </a:t>
            </a:r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Hroni</a:t>
            </a:r>
            <a:r>
              <a:rPr lang="sr-Latn-ME" b="1" dirty="0" smtClean="0"/>
              <a:t>čne bolesti su izazov zdravstva 21. vijeka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711" y="1792937"/>
            <a:ext cx="11029851" cy="4350286"/>
          </a:xfrm>
        </p:spPr>
        <p:txBody>
          <a:bodyPr/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Više od 75% ukupne potrošnje odlazi </a:t>
            </a:r>
          </a:p>
          <a:p>
            <a:pPr marL="0" indent="0">
              <a:buNone/>
            </a:pPr>
            <a:r>
              <a:rPr lang="sr-Latn-ME" dirty="0" smtClean="0"/>
              <a:t>na liječenje pacijenata oboljelih od </a:t>
            </a:r>
          </a:p>
          <a:p>
            <a:pPr marL="0" indent="0">
              <a:buNone/>
            </a:pPr>
            <a:r>
              <a:rPr lang="sr-Latn-ME" dirty="0" smtClean="0"/>
              <a:t>hroničnih bolesti. </a:t>
            </a:r>
          </a:p>
          <a:p>
            <a:pPr marL="0" indent="0">
              <a:buNone/>
            </a:pPr>
            <a:r>
              <a:rPr lang="sr-Latn-ME" dirty="0" smtClean="0"/>
              <a:t>One su ujedno i vodeći uzrok</a:t>
            </a:r>
          </a:p>
          <a:p>
            <a:pPr marL="0" indent="0">
              <a:buNone/>
            </a:pPr>
            <a:r>
              <a:rPr lang="sr-Latn-ME" dirty="0" smtClean="0"/>
              <a:t> onesposobljenosti i umiranja 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1944710"/>
            <a:ext cx="6709893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DNEVNE FIZIČKE AKTIVNOSTI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647969"/>
              </p:ext>
            </p:extLst>
          </p:nvPr>
        </p:nvGraphicFramePr>
        <p:xfrm>
          <a:off x="1141413" y="1725611"/>
          <a:ext cx="9906000" cy="303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4953000"/>
              </a:tblGrid>
              <a:tr h="50659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               PREPORUČUJE 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          ZABRANJENI SPORTOVI</a:t>
                      </a:r>
                      <a:endParaRPr lang="en-US" dirty="0"/>
                    </a:p>
                  </a:txBody>
                  <a:tcPr/>
                </a:tc>
              </a:tr>
              <a:tr h="50659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HODANJE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TENIS</a:t>
                      </a:r>
                      <a:endParaRPr lang="en-US" dirty="0"/>
                    </a:p>
                  </a:txBody>
                  <a:tcPr/>
                </a:tc>
              </a:tr>
              <a:tr h="50659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LAKO TRČANJE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BOKS</a:t>
                      </a:r>
                      <a:endParaRPr lang="en-US" dirty="0"/>
                    </a:p>
                  </a:txBody>
                  <a:tcPr/>
                </a:tc>
              </a:tr>
              <a:tr h="50659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PLIVANJE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FUDBAL</a:t>
                      </a:r>
                      <a:endParaRPr lang="en-US" dirty="0"/>
                    </a:p>
                  </a:txBody>
                  <a:tcPr/>
                </a:tc>
              </a:tr>
              <a:tr h="50659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VOŽNJA BICIKLA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SKIJANJE</a:t>
                      </a:r>
                      <a:endParaRPr lang="en-US" dirty="0"/>
                    </a:p>
                  </a:txBody>
                  <a:tcPr/>
                </a:tc>
              </a:tr>
              <a:tr h="50659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HIDROAEROBIK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2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     Kognitivno-bihejvioralne tehnike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Pacijent se uči da utiče na iskustvo bolesti kroz usmjerenu modifikaciju misli,emocija i ponašanja</a:t>
            </a:r>
          </a:p>
          <a:p>
            <a:r>
              <a:rPr lang="sr-Latn-ME" dirty="0" smtClean="0"/>
              <a:t>Uticaj ovih tretmana ne odnosi se samo na emocionalno zdravlje već i na fiziološko stanje čime se podstiču zdravi procesi.</a:t>
            </a:r>
          </a:p>
          <a:p>
            <a:r>
              <a:rPr lang="sr-Latn-ME" dirty="0" smtClean="0"/>
              <a:t>Niskorizične, jeftine, pristupačne</a:t>
            </a:r>
          </a:p>
          <a:p>
            <a:r>
              <a:rPr lang="sr-Latn-ME" dirty="0" smtClean="0"/>
              <a:t>Značajna poboljšanja postignuta u smanjenju bolova,onesposobljenosti i depresije</a:t>
            </a:r>
          </a:p>
          <a:p>
            <a:r>
              <a:rPr lang="sr-Latn-ME" dirty="0" smtClean="0"/>
              <a:t>Bez značajnih uticaja na zapaljenske parametre</a:t>
            </a:r>
          </a:p>
          <a:p>
            <a:r>
              <a:rPr lang="hr-HR" dirty="0"/>
              <a:t>Primjeri </a:t>
            </a:r>
            <a:r>
              <a:rPr lang="hr-HR" dirty="0" smtClean="0"/>
              <a:t>kognitivno-bihejvioralnih tehnika </a:t>
            </a:r>
            <a:r>
              <a:rPr lang="hr-HR" dirty="0"/>
              <a:t>su upravljanje </a:t>
            </a:r>
            <a:r>
              <a:rPr lang="hr-HR" dirty="0" smtClean="0"/>
              <a:t>stresom,tehnike relaksacije, meditacija, vizualizacija, kognitivno-bihejvioralna terapija  i biofeedback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900" y="62226"/>
            <a:ext cx="9905998" cy="1478570"/>
          </a:xfrm>
        </p:spPr>
        <p:txBody>
          <a:bodyPr/>
          <a:lstStyle/>
          <a:p>
            <a:r>
              <a:rPr lang="en-US" dirty="0"/>
              <a:t>I</a:t>
            </a:r>
            <a:r>
              <a:rPr lang="sr-Latn-ME" dirty="0" smtClean="0"/>
              <a:t>shrana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41413" y="1352284"/>
          <a:ext cx="9906000" cy="479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/>
              </a:tblGrid>
              <a:tr h="402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r>
                        <a:rPr lang="sr-Latn-ME" dirty="0" smtClean="0"/>
                        <a:t>Povećati unos</a:t>
                      </a:r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Omega 3</a:t>
                      </a:r>
                      <a:r>
                        <a:rPr lang="sr-Latn-ME" baseline="0" dirty="0" smtClean="0"/>
                        <a:t> masne kiseline, pogotovo EPA i DHA</a:t>
                      </a:r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Gama-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linolenska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kiselina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(GLA)</a:t>
                      </a:r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Flavonoidi</a:t>
                      </a:r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Vitamin</a:t>
                      </a:r>
                      <a:r>
                        <a:rPr lang="sr-Latn-ME" baseline="0" dirty="0" smtClean="0"/>
                        <a:t> E ( gama-tokoferol- orašasti plodovi i nerafinirana ulja)</a:t>
                      </a:r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Antizapaljenski začini- đumbir,</a:t>
                      </a:r>
                      <a:r>
                        <a:rPr lang="sr-Latn-ME" baseline="0" dirty="0" smtClean="0"/>
                        <a:t> kurkuma</a:t>
                      </a:r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Hrana niskog glikemijskog indeksa</a:t>
                      </a:r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r>
                        <a:rPr lang="sr-Latn-ME" dirty="0" smtClean="0"/>
                        <a:t>Smanjiti</a:t>
                      </a:r>
                      <a:r>
                        <a:rPr lang="sr-Latn-ME" baseline="0" dirty="0" smtClean="0"/>
                        <a:t> unos</a:t>
                      </a:r>
                      <a:endParaRPr lang="en-US" dirty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Linolna kiselina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soj</a:t>
                      </a:r>
                      <a:r>
                        <a:rPr lang="sr-Latn-M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kukuruz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kikiriki</a:t>
                      </a:r>
                      <a:r>
                        <a:rPr lang="sr-Latn-M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6704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Arahidonska</a:t>
                      </a:r>
                      <a:r>
                        <a:rPr lang="sr-Latn-ME" baseline="0" dirty="0" smtClean="0"/>
                        <a:t> kiselina </a:t>
                      </a:r>
                      <a:r>
                        <a:rPr lang="sr-Latn-ME" sz="1400" baseline="0" dirty="0" smtClean="0"/>
                        <a:t>(+ </a:t>
                      </a:r>
                      <a:r>
                        <a:rPr lang="en-US" sz="1400" dirty="0" err="1" smtClean="0"/>
                        <a:t>pšeni</a:t>
                      </a:r>
                      <a:r>
                        <a:rPr lang="sr-Latn-ME" sz="1400" dirty="0" smtClean="0"/>
                        <a:t>ca</a:t>
                      </a:r>
                      <a:r>
                        <a:rPr lang="en-US" sz="1400" dirty="0" smtClean="0"/>
                        <a:t>, </a:t>
                      </a:r>
                      <a:r>
                        <a:rPr lang="sr-Latn-ME" sz="1400" dirty="0" smtClean="0"/>
                        <a:t>suncokret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dirty="0" err="1" smtClean="0"/>
                        <a:t>biljna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ulja</a:t>
                      </a:r>
                      <a:r>
                        <a:rPr lang="sr-Latn-ME" sz="1400" dirty="0" smtClean="0"/>
                        <a:t>,</a:t>
                      </a:r>
                      <a:r>
                        <a:rPr lang="en-US" sz="1400" dirty="0" err="1" smtClean="0"/>
                        <a:t>puter</a:t>
                      </a:r>
                      <a:r>
                        <a:rPr lang="sr-Latn-ME" sz="1400" dirty="0" smtClean="0"/>
                        <a:t>, crvena</a:t>
                      </a:r>
                      <a:r>
                        <a:rPr lang="sr-Latn-ME" sz="1400" baseline="0" dirty="0" smtClean="0"/>
                        <a:t> mesa</a:t>
                      </a:r>
                      <a:r>
                        <a:rPr lang="sr-Latn-ME" sz="1400" dirty="0" smtClean="0"/>
                        <a:t>)</a:t>
                      </a:r>
                      <a:endParaRPr lang="en-US" sz="1400" dirty="0" smtClean="0"/>
                    </a:p>
                  </a:txBody>
                  <a:tcPr/>
                </a:tc>
              </a:tr>
              <a:tr h="40246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ME" dirty="0" smtClean="0"/>
                        <a:t>       Trans masti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3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321640"/>
          </a:xfrm>
        </p:spPr>
        <p:txBody>
          <a:bodyPr>
            <a:normAutofit fontScale="90000"/>
          </a:bodyPr>
          <a:lstStyle/>
          <a:p>
            <a:r>
              <a:rPr lang="en-US" sz="1600" b="1" dirty="0" err="1">
                <a:cs typeface="Times New Roman" panose="02020603050405020304" pitchFamily="18" charset="0"/>
              </a:rPr>
              <a:t>Sažetak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cs typeface="Times New Roman" panose="02020603050405020304" pitchFamily="18" charset="0"/>
              </a:rPr>
              <a:t>rezultata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cs typeface="Times New Roman" panose="02020603050405020304" pitchFamily="18" charset="0"/>
              </a:rPr>
              <a:t>studij</a:t>
            </a:r>
            <a:r>
              <a:rPr lang="sr-Latn-ME" sz="1600" b="1" dirty="0" smtClean="0">
                <a:cs typeface="Times New Roman" panose="02020603050405020304" pitchFamily="18" charset="0"/>
              </a:rPr>
              <a:t>a</a:t>
            </a:r>
            <a:r>
              <a:rPr lang="en-US" sz="1600" b="1" dirty="0" smtClean="0"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cs typeface="Times New Roman" panose="02020603050405020304" pitchFamily="18" charset="0"/>
              </a:rPr>
              <a:t>koje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cs typeface="Times New Roman" panose="02020603050405020304" pitchFamily="18" charset="0"/>
              </a:rPr>
              <a:t>upoređuju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cs typeface="Times New Roman" panose="02020603050405020304" pitchFamily="18" charset="0"/>
              </a:rPr>
              <a:t>efek</a:t>
            </a:r>
            <a:r>
              <a:rPr lang="sr-Latn-ME" sz="1600" b="1" dirty="0" smtClean="0">
                <a:cs typeface="Times New Roman" panose="02020603050405020304" pitchFamily="18" charset="0"/>
              </a:rPr>
              <a:t>te</a:t>
            </a:r>
            <a:r>
              <a:rPr lang="en-US" sz="1600" b="1" dirty="0" smtClean="0"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cs typeface="Times New Roman" panose="02020603050405020304" pitchFamily="18" charset="0"/>
              </a:rPr>
              <a:t>ribljeg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cs typeface="Times New Roman" panose="02020603050405020304" pitchFamily="18" charset="0"/>
              </a:rPr>
              <a:t>ulja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cs typeface="Times New Roman" panose="02020603050405020304" pitchFamily="18" charset="0"/>
              </a:rPr>
              <a:t>i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cs typeface="Times New Roman" panose="02020603050405020304" pitchFamily="18" charset="0"/>
              </a:rPr>
              <a:t>placeb</a:t>
            </a:r>
            <a:r>
              <a:rPr lang="sr-Latn-ME" sz="1600" b="1" dirty="0" smtClean="0">
                <a:cs typeface="Times New Roman" panose="02020603050405020304" pitchFamily="18" charset="0"/>
              </a:rPr>
              <a:t>a</a:t>
            </a:r>
            <a:r>
              <a:rPr lang="en-US" sz="1600" b="1" dirty="0" smtClean="0">
                <a:cs typeface="Times New Roman" panose="02020603050405020304" pitchFamily="18" charset="0"/>
              </a:rPr>
              <a:t> </a:t>
            </a:r>
            <a:r>
              <a:rPr lang="en-US" sz="1600" b="1" dirty="0">
                <a:cs typeface="Times New Roman" panose="02020603050405020304" pitchFamily="18" charset="0"/>
              </a:rPr>
              <a:t>u </a:t>
            </a:r>
            <a:r>
              <a:rPr lang="en-US" sz="1600" b="1" dirty="0" err="1">
                <a:cs typeface="Times New Roman" panose="02020603050405020304" pitchFamily="18" charset="0"/>
              </a:rPr>
              <a:t>liječenju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cs typeface="Times New Roman" panose="02020603050405020304" pitchFamily="18" charset="0"/>
              </a:rPr>
              <a:t>pacijenata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cs typeface="Times New Roman" panose="02020603050405020304" pitchFamily="18" charset="0"/>
              </a:rPr>
              <a:t>sa</a:t>
            </a:r>
            <a:r>
              <a:rPr lang="en-US" sz="1600" b="1" dirty="0">
                <a:cs typeface="Times New Roman" panose="02020603050405020304" pitchFamily="18" charset="0"/>
              </a:rPr>
              <a:t> RA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41413" y="940164"/>
          <a:ext cx="9906000" cy="572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541686"/>
                <a:gridCol w="1751526"/>
                <a:gridCol w="2650388"/>
              </a:tblGrid>
              <a:tr h="264312">
                <a:tc>
                  <a:txBody>
                    <a:bodyPr/>
                    <a:lstStyle/>
                    <a:p>
                      <a:pPr algn="ctr"/>
                      <a:r>
                        <a:rPr lang="sr-Latn-ME" sz="12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12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sr-Latn-ME" sz="1100" b="1" i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r>
                        <a:rPr lang="en-US" sz="1100" b="1" i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EPA</a:t>
                      </a:r>
                      <a:r>
                        <a:rPr lang="en-US" sz="11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100" b="1" i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DHA </a:t>
                      </a:r>
                      <a:r>
                        <a:rPr lang="en-US" sz="1100" b="1" i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1" i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</a:t>
                      </a:r>
                      <a:r>
                        <a:rPr lang="sr-Latn-ME" sz="1100" b="1" i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100" b="1" i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Trajanje (nedjelje)</a:t>
                      </a:r>
                      <a:endParaRPr lang="en-US" sz="12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Klinička poboljšanja</a:t>
                      </a:r>
                      <a:endParaRPr lang="en-US" sz="12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52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Kremer et al., 1990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+ 1.2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Maslinovo ulje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bolnih i otečenih zglobova, Snaga stiska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4312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Kremer et al., 1990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 + 2.4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Maslinovo ulje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trajanje jutarnje ukočenosti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0520"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Skoldstam et al., 1992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 + 1.2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Miješana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ulja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i jačina bolnih zglobova, korišćenje NAIL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945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Nielsen et al., 1992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 + 1.2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Biljno ulje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i jačina bolnih zglobova, Dužina trajanja jutarnje ukočenosti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7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Kremer</a:t>
                      </a:r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al., 1995 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 + 2.5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Kukuruzno ulje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bolnih zglobova, Dužina trajanja jutarnje ukočenosti,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Ljekarska procjena bolnosti i globalna procjena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58103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 et al., 2003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približno</a:t>
                      </a:r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 + 1.8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Kukuruzno ulje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otečenih zglobova, Broj bolnih zglobova,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Ljekarska globalna procjena 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Procjena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bolnosti i globalna procjena od strane pacijenta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052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Remans</a:t>
                      </a:r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2004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+ </a:t>
                      </a:r>
                      <a:r>
                        <a:rPr lang="en-US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sr-Latn-ME" sz="1200" b="0" i="0" dirty="0" smtClean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</a:t>
                      </a:r>
                      <a:r>
                        <a:rPr lang="en-US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GLA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 tečnom 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Tečni dodatak bez ribljeg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ulja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poboljšanja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69144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Berbert</a:t>
                      </a:r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2005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3.0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Sojino ulje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/>
                      </a:r>
                      <a:br>
                        <a:rPr lang="hr-HR" sz="1200" dirty="0" smtClean="0"/>
                      </a:br>
                      <a:r>
                        <a:rPr lang="hr-H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Trajanje jutarnje</a:t>
                      </a:r>
                      <a:r>
                        <a:rPr lang="hr-H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ukočenosti</a:t>
                      </a:r>
                      <a:r>
                        <a:rPr lang="hr-H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Bol u zglobovima; Vrijeme do pojave umora;</a:t>
                      </a:r>
                      <a:r>
                        <a:rPr lang="hr-H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Snaga stiska</a:t>
                      </a:r>
                      <a:r>
                        <a:rPr lang="hr-H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Globalna procjena od strane pacijenta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431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Sundrarjun</a:t>
                      </a:r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2004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 + 1.5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Nije navedeno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poboljšanja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052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Galarraga</a:t>
                      </a:r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2008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+ 0.7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Vazduh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Korišćenje NAIL;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ME" sz="1200" b="0" i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Procjena</a:t>
                      </a:r>
                      <a:r>
                        <a:rPr lang="sr-Latn-ME" sz="1200" b="0" i="0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bolnosti  od strane pacijenta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dirty="0" smtClean="0"/>
              <a:t>Dijetetske preporuke za pacijente sa zapaljenskim reumatizmom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2890"/>
            <a:ext cx="9905999" cy="4649273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 smtClean="0"/>
              <a:t>Uravnotežena ishrana (Mediteranski način ishrane)</a:t>
            </a:r>
          </a:p>
          <a:p>
            <a:r>
              <a:rPr lang="sr-Latn-ME" dirty="0" smtClean="0"/>
              <a:t>Dva do četiri puta sedmično riba </a:t>
            </a:r>
            <a:r>
              <a:rPr lang="sr-Latn-ME" dirty="0"/>
              <a:t>( losos, sardina, skuša, tuna</a:t>
            </a:r>
            <a:r>
              <a:rPr lang="sr-Latn-ME" dirty="0" smtClean="0"/>
              <a:t>). </a:t>
            </a:r>
          </a:p>
          <a:p>
            <a:r>
              <a:rPr lang="sr-Latn-ME" dirty="0" smtClean="0"/>
              <a:t>Korišćenje nerafinisanih ulja (maslinovo ulje), izbjegavati suncokretovo i kukuruzno ulje</a:t>
            </a:r>
          </a:p>
          <a:p>
            <a:r>
              <a:rPr lang="sr-Latn-ME" dirty="0" smtClean="0"/>
              <a:t>Korišćenje sirovog jabukovog sirćeta</a:t>
            </a:r>
          </a:p>
          <a:p>
            <a:r>
              <a:rPr lang="sr-Latn-ME" dirty="0" smtClean="0"/>
              <a:t>Korišćenja </a:t>
            </a:r>
            <a:r>
              <a:rPr lang="sr-Latn-M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ME" dirty="0">
                <a:solidFill>
                  <a:schemeClr val="tx1">
                    <a:lumMod val="95000"/>
                  </a:schemeClr>
                </a:solidFill>
              </a:rPr>
              <a:t>ulje </a:t>
            </a:r>
            <a:r>
              <a:rPr lang="sr-Latn-ME" dirty="0" smtClean="0">
                <a:solidFill>
                  <a:schemeClr val="tx1">
                    <a:lumMod val="95000"/>
                  </a:schemeClr>
                </a:solidFill>
              </a:rPr>
              <a:t>noćurka </a:t>
            </a:r>
            <a:r>
              <a:rPr lang="sr-Latn-ME" dirty="0">
                <a:solidFill>
                  <a:schemeClr val="tx1">
                    <a:lumMod val="95000"/>
                  </a:schemeClr>
                </a:solidFill>
              </a:rPr>
              <a:t>i crna </a:t>
            </a:r>
            <a:r>
              <a:rPr lang="sr-Latn-ME" dirty="0" smtClean="0">
                <a:solidFill>
                  <a:schemeClr val="tx1">
                    <a:lumMod val="95000"/>
                  </a:schemeClr>
                </a:solidFill>
              </a:rPr>
              <a:t>ribizla, bogata GLA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r-Latn-ME" dirty="0" smtClean="0"/>
              <a:t>Izbjegavati crveno i živinsko meso </a:t>
            </a:r>
          </a:p>
          <a:p>
            <a:r>
              <a:rPr lang="sr-Latn-ME" dirty="0" smtClean="0"/>
              <a:t>Izbjegavati korišćenje mlijeka i proizvoda od kravljeg mlijeka </a:t>
            </a:r>
          </a:p>
          <a:p>
            <a:r>
              <a:rPr lang="sr-Latn-ME" dirty="0" smtClean="0"/>
              <a:t>Hrana bogata flavonoidima (crveni plodovi , </a:t>
            </a:r>
            <a:r>
              <a:rPr lang="sr-Latn-ME" dirty="0"/>
              <a:t>tamna čokolada</a:t>
            </a:r>
            <a:r>
              <a:rPr lang="sr-Latn-ME" dirty="0" smtClean="0"/>
              <a:t>)</a:t>
            </a:r>
          </a:p>
          <a:p>
            <a:r>
              <a:rPr lang="sr-Latn-ME" dirty="0" smtClean="0"/>
              <a:t>Ugljeni hidrati niskog </a:t>
            </a:r>
            <a:r>
              <a:rPr lang="sr-Latn-ME" dirty="0"/>
              <a:t>glikemijskog </a:t>
            </a:r>
            <a:r>
              <a:rPr lang="sr-Latn-ME" dirty="0" smtClean="0"/>
              <a:t>indeksa</a:t>
            </a:r>
          </a:p>
          <a:p>
            <a:r>
              <a:rPr lang="sr-Latn-ME" dirty="0" smtClean="0"/>
              <a:t>Suplementacija gama tokoferolom, vitaminom D, vitaminom B6</a:t>
            </a:r>
          </a:p>
          <a:p>
            <a:r>
              <a:rPr lang="sr-Latn-ME" dirty="0" smtClean="0"/>
              <a:t>Korišćenje probiotika </a:t>
            </a:r>
          </a:p>
          <a:p>
            <a:r>
              <a:rPr lang="sr-Latn-ME" dirty="0" smtClean="0"/>
              <a:t>Utvrditi toleranciju na gluten </a:t>
            </a:r>
          </a:p>
          <a:p>
            <a:pPr marL="0" indent="0">
              <a:buNone/>
            </a:pPr>
            <a:endParaRPr lang="sr-Latn-ME" dirty="0" smtClean="0"/>
          </a:p>
          <a:p>
            <a:endParaRPr lang="en-US" dirty="0"/>
          </a:p>
          <a:p>
            <a:endParaRPr lang="sr-Latn-M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844" y="3078050"/>
            <a:ext cx="3129567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6000" smtClean="0"/>
              <a:t/>
            </a:r>
            <a:br>
              <a:rPr lang="sr-Latn-ME" sz="6000" smtClean="0"/>
            </a:br>
            <a:r>
              <a:rPr lang="sr-Latn-ME" sz="6000" dirty="0"/>
              <a:t/>
            </a:r>
            <a:br>
              <a:rPr lang="sr-Latn-ME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7200" dirty="0">
                <a:solidFill>
                  <a:srgbClr val="00B0F0"/>
                </a:solidFill>
              </a:rPr>
              <a:t>HVALA NA PAŽNJI!</a:t>
            </a:r>
            <a:endParaRPr lang="sr-Latn-ME" sz="7200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 descr="http://www.fizijatri.me/wp-content/uploads/2017/09/prvi_fizijatrijski_dan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23" y="3072014"/>
            <a:ext cx="3688715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3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Epidemiologija </a:t>
            </a:r>
            <a:r>
              <a:rPr lang="sr-Latn-ME" dirty="0" smtClean="0">
                <a:solidFill>
                  <a:schemeClr val="tx1"/>
                </a:solidFill>
              </a:rPr>
              <a:t>majornih 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99877"/>
              </p:ext>
            </p:extLst>
          </p:nvPr>
        </p:nvGraphicFramePr>
        <p:xfrm>
          <a:off x="1364975" y="1944710"/>
          <a:ext cx="7182678" cy="3316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799"/>
                <a:gridCol w="1977319"/>
                <a:gridCol w="1735280"/>
                <a:gridCol w="1735280"/>
              </a:tblGrid>
              <a:tr h="736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Bolest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Incidenca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Godine starosti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Odnos polova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Ž:M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6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Reumatoidni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artritis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0,5-1% Evropa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 Amerika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25-45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3:1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6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Ankilozirajući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spondilitis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0,1-0,3%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18-35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1:5-7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5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Psorijazni artritis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0,1-0,2%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10% pacijenata sa psorijazom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25-45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756782" y="3160385"/>
            <a:ext cx="171858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8" y="3657600"/>
            <a:ext cx="3101008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C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konomski </a:t>
            </a:r>
            <a:r>
              <a:rPr lang="sr-Latn-CS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teret </a:t>
            </a:r>
            <a:r>
              <a:rPr lang="sr-Latn-C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reumatskih </a:t>
            </a:r>
            <a:r>
              <a:rPr lang="sr-Latn-CS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bolesti</a:t>
            </a:r>
            <a:br>
              <a:rPr lang="sr-Latn-CS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909969"/>
              </p:ext>
            </p:extLst>
          </p:nvPr>
        </p:nvGraphicFramePr>
        <p:xfrm>
          <a:off x="1096963" y="1846263"/>
          <a:ext cx="100584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NORVEŠKA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 smtClean="0"/>
                        <a:t>BROJ OBOLJELIH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46 miliona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300.000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 smtClean="0"/>
                        <a:t>ONESPOSOBLJENOST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19</a:t>
                      </a:r>
                      <a:r>
                        <a:rPr lang="sr-Latn-ME" baseline="0" dirty="0" smtClean="0"/>
                        <a:t> miliona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dirty="0" smtClean="0"/>
                        <a:t>10 miliona dana bolovanja godišnje( 40%</a:t>
                      </a:r>
                      <a:r>
                        <a:rPr lang="sr-Latn-ME" baseline="0" dirty="0" smtClean="0"/>
                        <a:t> ukupnih dana bolovanja)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 smtClean="0"/>
                        <a:t>HOSPITALIZACIJA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750 000 dana</a:t>
                      </a:r>
                      <a:r>
                        <a:rPr lang="sr-Latn-ME" baseline="0" dirty="0" smtClean="0"/>
                        <a:t> godišnje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 smtClean="0"/>
                        <a:t>DIREKTNI</a:t>
                      </a:r>
                      <a:r>
                        <a:rPr lang="sr-Latn-ME" sz="1800" baseline="0" dirty="0" smtClean="0"/>
                        <a:t> MEDICINSKI TROŠKOVI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72,3 milijarde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1,5 milijardi 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 smtClean="0"/>
                        <a:t>INDIREKTNI TROŠKOVI </a:t>
                      </a:r>
                    </a:p>
                    <a:p>
                      <a:pPr algn="l"/>
                      <a:r>
                        <a:rPr lang="sr-Latn-ME" sz="1800" dirty="0" smtClean="0"/>
                        <a:t>(gubitak zarada)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77,1 milijardu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3,0 milijarde 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ME" dirty="0" smtClean="0"/>
                        <a:t>UKUPNO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149.4 </a:t>
                      </a: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milijarde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(2.5% of </a:t>
                      </a: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dirty="0" smtClean="0"/>
                        <a:t>4,5 milijardi</a:t>
                      </a:r>
                      <a:r>
                        <a:rPr lang="sr-Latn-ME" baseline="0" dirty="0" smtClean="0"/>
                        <a:t> </a:t>
                      </a:r>
                      <a:r>
                        <a:rPr lang="sr-Latn-ME" dirty="0" smtClean="0"/>
                        <a:t>€</a:t>
                      </a:r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5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2401"/>
            <a:ext cx="8610600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5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b="1" dirty="0" smtClean="0">
                <a:solidFill>
                  <a:schemeClr val="tx1"/>
                </a:solidFill>
              </a:rPr>
              <a:t>Bečke preporuke  </a:t>
            </a:r>
            <a:r>
              <a:rPr lang="sr-Latn-ME" b="1" dirty="0" smtClean="0"/>
              <a:t>unapređenja zdravlja   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en-US" sz="2400" dirty="0"/>
              <a:t>(</a:t>
            </a:r>
            <a:r>
              <a:rPr lang="vi-VN" sz="2400" dirty="0"/>
              <a:t>The Vienna Recommendations 1997)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</a:rPr>
              <a:t>Promovisati ljudski dignitet, pravdu, solidarnost i profesionalnu etiku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</a:rPr>
              <a:t>Prihvatiti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razlike</a:t>
            </a:r>
            <a:r>
              <a:rPr lang="en-US" dirty="0">
                <a:latin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</a:rPr>
              <a:t>potrebama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vrijednostima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kulturama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različitih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društvenih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grupa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latin typeface="Calibri" panose="020F0502020204030204" pitchFamily="34" charset="0"/>
              </a:rPr>
              <a:t>Boriti se za unaprijeđenje kvaliteta, blagostanje  bolesnika, porodice i osoblja, zaštitu životne sredine  i organizaciju kontinuiranog obrazovanja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</a:rPr>
              <a:t>Pristup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zdravlju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treba</a:t>
            </a:r>
            <a:r>
              <a:rPr lang="en-US" dirty="0">
                <a:latin typeface="Calibri" panose="020F0502020204030204" pitchFamily="34" charset="0"/>
              </a:rPr>
              <a:t> da je </a:t>
            </a:r>
            <a:r>
              <a:rPr lang="en-US" dirty="0" err="1">
                <a:latin typeface="Calibri" panose="020F0502020204030204" pitchFamily="34" charset="0"/>
              </a:rPr>
              <a:t>holistički</a:t>
            </a:r>
            <a:r>
              <a:rPr lang="en-US" dirty="0">
                <a:latin typeface="Calibri" panose="020F0502020204030204" pitchFamily="34" charset="0"/>
              </a:rPr>
              <a:t>, a ne </a:t>
            </a:r>
            <a:r>
              <a:rPr lang="en-US" dirty="0" err="1">
                <a:latin typeface="Calibri" panose="020F0502020204030204" pitchFamily="34" charset="0"/>
              </a:rPr>
              <a:t>okrenut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samo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terapijskim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uslugama</a:t>
            </a:r>
            <a:endParaRPr lang="sr-Latn-ME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Bolesnik i njegova porodica su u centru brige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</a:rPr>
              <a:t>Facilitirati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proces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izliječenja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osnaženja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bolesnika</a:t>
            </a:r>
            <a:endParaRPr lang="en-US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latin typeface="Calibri" panose="020F0502020204030204" pitchFamily="34" charset="0"/>
              </a:rPr>
              <a:t>Koristiti efektivno resurse za unaprijeđenje zdravlja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</a:rPr>
              <a:t>Stvori</a:t>
            </a:r>
            <a:r>
              <a:rPr lang="sr-Latn-ME" dirty="0" smtClean="0">
                <a:latin typeface="Calibri" panose="020F0502020204030204" pitchFamily="34" charset="0"/>
              </a:rPr>
              <a:t>ti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bliske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drugim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nivoima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sistema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zdravstva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lok</a:t>
            </a:r>
            <a:r>
              <a:rPr lang="sr-Latn-ME" dirty="0" smtClean="0">
                <a:latin typeface="Calibri" panose="020F0502020204030204" pitchFamily="34" charset="0"/>
              </a:rPr>
              <a:t>a</a:t>
            </a:r>
            <a:r>
              <a:rPr lang="en-US" dirty="0" err="1" smtClean="0">
                <a:latin typeface="Calibri" panose="020F0502020204030204" pitchFamily="34" charset="0"/>
              </a:rPr>
              <a:t>lne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zajednice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b="1" dirty="0" smtClean="0"/>
              <a:t>Holistički pristup</a:t>
            </a:r>
            <a:br>
              <a:rPr lang="sr-Latn-ME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dirty="0">
                <a:solidFill>
                  <a:schemeClr val="tx1"/>
                </a:solidFill>
              </a:rPr>
              <a:t>Holistički princip </a:t>
            </a:r>
            <a:r>
              <a:rPr lang="en-US" dirty="0" err="1" smtClean="0">
                <a:solidFill>
                  <a:schemeClr val="tx1"/>
                </a:solidFill>
              </a:rPr>
              <a:t>pacijent</a:t>
            </a:r>
            <a:r>
              <a:rPr lang="sr-Latn-CS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integr</a:t>
            </a:r>
            <a:r>
              <a:rPr lang="sr-Latn-CS" dirty="0" smtClean="0">
                <a:solidFill>
                  <a:schemeClr val="tx1"/>
                </a:solidFill>
              </a:rPr>
              <a:t>iše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zapadne</a:t>
            </a:r>
            <a:r>
              <a:rPr lang="en-US" dirty="0">
                <a:solidFill>
                  <a:schemeClr val="tx1"/>
                </a:solidFill>
              </a:rPr>
              <a:t> medicine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alternativne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medicine, </a:t>
            </a:r>
            <a:r>
              <a:rPr lang="en-US" dirty="0" err="1">
                <a:solidFill>
                  <a:schemeClr val="tx1"/>
                </a:solidFill>
              </a:rPr>
              <a:t>koja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prilazi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pacijentu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biću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svoje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fizičko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mentalno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emocionalno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energetsko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duhovno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ME" dirty="0" smtClean="0">
                <a:solidFill>
                  <a:schemeClr val="tx1"/>
                </a:solidFill>
              </a:rPr>
              <a:t>svojstvo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Pošto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smatra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uzroci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skoro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psihosomatski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sr-Latn-ME" u="sng" dirty="0">
                <a:solidFill>
                  <a:schemeClr val="tx1"/>
                </a:solidFill>
              </a:rPr>
              <a:t>liječi se čovjek kao cijelina, a ne bolest.</a:t>
            </a:r>
            <a:endParaRPr lang="en-US" u="sng" dirty="0">
              <a:solidFill>
                <a:schemeClr val="tx1"/>
              </a:solidFill>
            </a:endParaRPr>
          </a:p>
          <a:p>
            <a:r>
              <a:rPr lang="sr-Latn-ME" dirty="0" smtClean="0">
                <a:solidFill>
                  <a:schemeClr val="tx1"/>
                </a:solidFill>
              </a:rPr>
              <a:t>Osnovna ideja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osna</a:t>
            </a:r>
            <a:r>
              <a:rPr lang="sr-Latn-CS" dirty="0" smtClean="0">
                <a:solidFill>
                  <a:schemeClr val="tx1"/>
                </a:solidFill>
              </a:rPr>
              <a:t>ž</a:t>
            </a:r>
            <a:r>
              <a:rPr lang="en-US" dirty="0" err="1" smtClean="0">
                <a:solidFill>
                  <a:schemeClr val="tx1"/>
                </a:solidFill>
              </a:rPr>
              <a:t>enja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bolesnika</a:t>
            </a:r>
            <a:r>
              <a:rPr lang="sr-Latn-ME" dirty="0" smtClean="0">
                <a:solidFill>
                  <a:schemeClr val="tx1"/>
                </a:solidFill>
              </a:rPr>
              <a:t> je da se kreće od pasivnih ili invazivnih metoda ka aktivnim metodama .</a:t>
            </a:r>
          </a:p>
          <a:p>
            <a:r>
              <a:rPr lang="sr-Latn-ME" dirty="0" smtClean="0">
                <a:solidFill>
                  <a:schemeClr val="tx1"/>
                </a:solidFill>
              </a:rPr>
              <a:t>Cilj je koristiti pasivne metode kako bi se pojedincu pomoglo da se kreće ka samoodrživim, aktivnim metodama liječenja kroz lični napredak i rast svijesti o </a:t>
            </a:r>
            <a:r>
              <a:rPr lang="sr-Latn-ME" dirty="0">
                <a:solidFill>
                  <a:schemeClr val="tx1"/>
                </a:solidFill>
              </a:rPr>
              <a:t> </a:t>
            </a:r>
            <a:r>
              <a:rPr lang="sr-Latn-ME" dirty="0" smtClean="0">
                <a:solidFill>
                  <a:schemeClr val="tx1"/>
                </a:solidFill>
              </a:rPr>
              <a:t>                       </a:t>
            </a:r>
            <a:r>
              <a:rPr lang="en-US" dirty="0" err="1" smtClean="0">
                <a:solidFill>
                  <a:schemeClr val="tx1"/>
                </a:solidFill>
              </a:rPr>
              <a:t>samoobnavljuju</a:t>
            </a:r>
            <a:r>
              <a:rPr lang="sr-Latn-ME" dirty="0">
                <a:solidFill>
                  <a:schemeClr val="tx1"/>
                </a:solidFill>
              </a:rPr>
              <a:t>ć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sr-Latn-ME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potencijal</a:t>
            </a:r>
            <a:r>
              <a:rPr lang="sr-Latn-ME" dirty="0" smtClean="0">
                <a:solidFill>
                  <a:schemeClr val="tx1"/>
                </a:solidFill>
              </a:rPr>
              <a:t>u </a:t>
            </a:r>
            <a:r>
              <a:rPr lang="en-US" dirty="0" err="1" smtClean="0">
                <a:solidFill>
                  <a:schemeClr val="tx1"/>
                </a:solidFill>
              </a:rPr>
              <a:t>organizma</a:t>
            </a:r>
            <a:r>
              <a:rPr lang="sr-Latn-ME" dirty="0" smtClean="0">
                <a:solidFill>
                  <a:schemeClr val="tx1"/>
                </a:solidFill>
              </a:rPr>
              <a:t>. </a:t>
            </a:r>
          </a:p>
          <a:p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50" y="4215826"/>
            <a:ext cx="3000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8975"/>
            <a:ext cx="12191999" cy="1693255"/>
          </a:xfrm>
        </p:spPr>
        <p:txBody>
          <a:bodyPr>
            <a:normAutofit fontScale="90000"/>
          </a:bodyPr>
          <a:lstStyle/>
          <a:p>
            <a:pPr lvl="0" algn="ctr"/>
            <a:r>
              <a:rPr lang="sr-Latn-ME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Latn-ME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ME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Latn-ME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ME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Latn-ME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ME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Latn-ME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C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Tranzicija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en-US" altLang="en-US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pasivn</a:t>
            </a:r>
            <a:r>
              <a:rPr lang="sr-Latn-C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C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</a:t>
            </a:r>
            <a:r>
              <a:rPr lang="sr-Latn-C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</a:t>
            </a:r>
            <a:r>
              <a:rPr lang="sr-Latn-ME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Latn-ME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C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menadžmentu osoba sa RB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93141"/>
              </p:ext>
            </p:extLst>
          </p:nvPr>
        </p:nvGraphicFramePr>
        <p:xfrm>
          <a:off x="0" y="1574800"/>
          <a:ext cx="12141199" cy="450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378"/>
                <a:gridCol w="1197021"/>
                <a:gridCol w="1336932"/>
                <a:gridCol w="1678937"/>
                <a:gridCol w="1445751"/>
                <a:gridCol w="1445752"/>
                <a:gridCol w="1359096"/>
                <a:gridCol w="1349166"/>
                <a:gridCol w="1349166"/>
              </a:tblGrid>
              <a:tr h="786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Operacija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Injekcije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Aplikacije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“Na usta”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Manipulacija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Bioenergija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Psihološke tehnike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Pokret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Meditacija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6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Ljekovi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Akupunktra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Hrana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Fizikalna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terapija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Molitva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Psihoterapija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sr-Latn-CS" sz="1600" dirty="0" smtClean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es</a:t>
                      </a:r>
                      <a:r>
                        <a:rPr lang="sr-Latn-CS" sz="16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sr-Latn-C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trčanje, plivanje,  </a:t>
                      </a:r>
                      <a:endParaRPr lang="sr-Latn-C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sportske igre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Vizualizacija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4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Bilje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Manuelna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medicina</a:t>
                      </a:r>
                      <a:endParaRPr lang="en-US" sz="16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(</a:t>
                      </a:r>
                      <a:r>
                        <a:rPr lang="en-US" sz="1600" baseline="0" dirty="0" err="1" smtClean="0">
                          <a:effectLst/>
                        </a:rPr>
                        <a:t>ki</a:t>
                      </a:r>
                      <a:r>
                        <a:rPr lang="en-US" sz="1600" dirty="0" err="1" smtClean="0">
                          <a:effectLst/>
                        </a:rPr>
                        <a:t>ropraktika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Vođena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vizualizacija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Hipnoza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/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Qigong/TaiChi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Samostalna meditacija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Homeopatija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Masaža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Muzika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Aikido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Biofidback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3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Ljekovi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Terapija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dodirom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Bilo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koja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vježba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koja</a:t>
                      </a:r>
                      <a:r>
                        <a:rPr lang="en-US" sz="1600" dirty="0">
                          <a:effectLst/>
                        </a:rPr>
                        <a:t> se </a:t>
                      </a:r>
                      <a:r>
                        <a:rPr lang="en-US" sz="1600" dirty="0" err="1">
                          <a:effectLst/>
                        </a:rPr>
                        <a:t>pažljivo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izvodi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Svaka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svijesna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vještina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8542"/>
            <a:ext cx="1219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1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48680"/>
            <a:ext cx="8150660" cy="57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3222</TotalTime>
  <Words>1887</Words>
  <Application>Microsoft Office PowerPoint</Application>
  <PresentationFormat>Widescreen</PresentationFormat>
  <Paragraphs>309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Retrospect</vt:lpstr>
      <vt:lpstr>Očuvanje i unapređenje zdravlja kod osoba oboljelih od majornih reumatskih entiteta (RA, SA i PsA )</vt:lpstr>
      <vt:lpstr>Hronične bolesti su izazov zdravstva 21. vijeka</vt:lpstr>
      <vt:lpstr>Epidemiologija majornih RB</vt:lpstr>
      <vt:lpstr>Ekonomski teret reumatskih bolesti </vt:lpstr>
      <vt:lpstr>PowerPoint Presentation</vt:lpstr>
      <vt:lpstr>Bečke preporuke  unapređenja zdravlja    (The Vienna Recommendations 1997)</vt:lpstr>
      <vt:lpstr>Holistički pristup </vt:lpstr>
      <vt:lpstr>    Tranzicija od pasivnog prema aktivnom menadžmentu osoba sa RB</vt:lpstr>
      <vt:lpstr>PowerPoint Presentation</vt:lpstr>
      <vt:lpstr>                  FIM DEFINICIJE</vt:lpstr>
      <vt:lpstr>Osnaženje bolesnika  (empowerment)</vt:lpstr>
      <vt:lpstr>Šest principa samo-menadžmenta</vt:lpstr>
      <vt:lpstr>Koristi redovnog fizičkog vježbanja </vt:lpstr>
      <vt:lpstr>Koristi redovnog fizičkog vježbanja: </vt:lpstr>
      <vt:lpstr>Uticaj redovnog vježbanja na arthritis</vt:lpstr>
      <vt:lpstr> Uticaj vježbanja na razvoj i progresiju bolesti  </vt:lpstr>
      <vt:lpstr>Ciljevi </vt:lpstr>
      <vt:lpstr>Planiranje programa</vt:lpstr>
      <vt:lpstr>Optimalan program</vt:lpstr>
      <vt:lpstr>DNEVNE FIZIČKE AKTIVNOSTI </vt:lpstr>
      <vt:lpstr>     Kognitivno-bihejvioralne tehnike</vt:lpstr>
      <vt:lpstr>Ishrana</vt:lpstr>
      <vt:lpstr>Sažetak rezultata studija koje upoređuju efekte ribljeg ulja i placeba u liječenju pacijenata sa RA </vt:lpstr>
      <vt:lpstr>Dijetetske preporuke za pacijente sa zapaljenskim reumatizmom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Očuvanje i unapređenje zdravlja kod osoba oboljelih od RA, SA i PsA</dc:title>
  <dc:creator>Medicina</dc:creator>
  <cp:lastModifiedBy>Medicina</cp:lastModifiedBy>
  <cp:revision>165</cp:revision>
  <dcterms:created xsi:type="dcterms:W3CDTF">2017-10-08T06:33:16Z</dcterms:created>
  <dcterms:modified xsi:type="dcterms:W3CDTF">2017-10-23T11:27:24Z</dcterms:modified>
</cp:coreProperties>
</file>